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70" r:id="rId6"/>
    <p:sldId id="277" r:id="rId7"/>
    <p:sldId id="279" r:id="rId8"/>
    <p:sldId id="271" r:id="rId9"/>
    <p:sldId id="268" r:id="rId10"/>
    <p:sldId id="272" r:id="rId11"/>
    <p:sldId id="274" r:id="rId12"/>
    <p:sldId id="278" r:id="rId13"/>
    <p:sldId id="275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666666"/>
    <a:srgbClr val="7F7F7F"/>
    <a:srgbClr val="B2606E"/>
    <a:srgbClr val="2C567A"/>
    <a:srgbClr val="0D1D51"/>
    <a:srgbClr val="007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088" autoAdjust="0"/>
    <p:restoredTop sz="95899" autoAdjust="0"/>
  </p:normalViewPr>
  <p:slideViewPr>
    <p:cSldViewPr snapToGrid="0" showGuides="1">
      <p:cViewPr varScale="1">
        <p:scale>
          <a:sx n="103" d="100"/>
          <a:sy n="103" d="100"/>
        </p:scale>
        <p:origin x="150" y="3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77" d="100"/>
          <a:sy n="77" d="100"/>
        </p:scale>
        <p:origin x="30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44E014-71A3-42C6-9352-D008D9CF91FF}" type="datetime1">
              <a:rPr lang="es-ES" smtClean="0"/>
              <a:t>14/12/2022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BE02CB2-C418-4FC3-8803-A9431037D3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2513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8FB32-932E-4DD6-B91F-598F6C382313}" type="datetime1">
              <a:rPr lang="es-ES" smtClean="0"/>
              <a:pPr/>
              <a:t>14/12/2022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803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a libre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" name="Forma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8" name="Forma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pic>
        <p:nvPicPr>
          <p:cNvPr id="17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ítulo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22" name="Marcador de texto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pic>
        <p:nvPicPr>
          <p:cNvPr id="18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a libre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  <p:sp>
            <p:nvSpPr>
              <p:cNvPr id="20" name="Forma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</p:grpSp>
      </p:grp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a libre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7" name="Marcador de posición de contenido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a libre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8" name="Marcador de posición de texto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contenido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a libre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posición de contenido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Aquí se incluye texto ficticio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b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" name="Forma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posición de imagen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Tema 01 va aquí</a:t>
            </a:r>
          </a:p>
        </p:txBody>
      </p:sp>
      <p:sp>
        <p:nvSpPr>
          <p:cNvPr id="23" name="Marcador de posición de contenido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Tema 02 va aquí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Marcador de posición de imagen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Marcador de posición de imagen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10D48E6-C1C3-426B-B948-92F9EA88AEB2}" type="datetime1">
              <a:rPr lang="es-ES" noProof="0" smtClean="0"/>
              <a:t>14/12/2022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5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1" r:id="rId16"/>
    <p:sldLayoutId id="2147483672" r:id="rId17"/>
    <p:sldLayoutId id="2147483674" r:id="rId18"/>
    <p:sldLayoutId id="214748367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hyperlink" Target="https://pixabay.com/en/document-written-sign-symbol-icon-27655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artiref.com/e-reputation-hotel-restaurant/changement-algorithme-tripadvisor.html/attachment/penser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hyperlink" Target="http://lions-wing.net/troubleshooting/index.html" TargetMode="External"/><Relationship Id="rId5" Type="http://schemas.openxmlformats.org/officeDocument/2006/relationships/image" Target="../media/image17.sv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648317EA-E848-452F-88E5-9104CA421A77}"/>
              </a:ext>
            </a:extLst>
          </p:cNvPr>
          <p:cNvSpPr/>
          <p:nvPr/>
        </p:nvSpPr>
        <p:spPr>
          <a:xfrm>
            <a:off x="9922591" y="383817"/>
            <a:ext cx="1866285" cy="914400"/>
          </a:xfrm>
          <a:prstGeom prst="rect">
            <a:avLst/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7" name="image5.png">
            <a:extLst>
              <a:ext uri="{FF2B5EF4-FFF2-40B4-BE49-F238E27FC236}">
                <a16:creationId xmlns:a16="http://schemas.microsoft.com/office/drawing/2014/main" id="{ABFD2E84-2B27-4009-AC87-782009DCC717}"/>
              </a:ext>
            </a:extLst>
          </p:cNvPr>
          <p:cNvPicPr/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8" b="99071" l="793" r="99207"/>
                    </a14:imgEffect>
                    <a14:imgEffect>
                      <a14:sharpenSoften amount="500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</a:extLst>
          </a:blip>
          <a:srcRect l="32152" r="31286" b="42980"/>
          <a:stretch/>
        </p:blipFill>
        <p:spPr>
          <a:xfrm>
            <a:off x="4938274" y="878193"/>
            <a:ext cx="2315452" cy="283559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941F01B2-B246-4CBE-9693-9B95E458F5E1}"/>
              </a:ext>
            </a:extLst>
          </p:cNvPr>
          <p:cNvSpPr/>
          <p:nvPr/>
        </p:nvSpPr>
        <p:spPr>
          <a:xfrm>
            <a:off x="6096000" y="3869353"/>
            <a:ext cx="4080387" cy="914400"/>
          </a:xfrm>
          <a:prstGeom prst="rect">
            <a:avLst/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4" name="Título 5">
            <a:extLst>
              <a:ext uri="{FF2B5EF4-FFF2-40B4-BE49-F238E27FC236}">
                <a16:creationId xmlns:a16="http://schemas.microsoft.com/office/drawing/2014/main" id="{BE94F8CA-BEA2-48B3-84D8-14E511EB5D60}"/>
              </a:ext>
            </a:extLst>
          </p:cNvPr>
          <p:cNvSpPr txBox="1">
            <a:spLocks/>
          </p:cNvSpPr>
          <p:nvPr/>
        </p:nvSpPr>
        <p:spPr>
          <a:xfrm>
            <a:off x="3619795" y="4141838"/>
            <a:ext cx="5188475" cy="826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err="1">
                <a:latin typeface="Castellar" panose="020A0402060406010301" pitchFamily="18" charset="0"/>
              </a:rPr>
              <a:t>juguem</a:t>
            </a:r>
            <a:endParaRPr lang="es-ES" dirty="0">
              <a:latin typeface="Castellar" panose="020A0402060406010301" pitchFamily="18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D6AA722-FE04-4304-89D9-B1986483FF4F}"/>
              </a:ext>
            </a:extLst>
          </p:cNvPr>
          <p:cNvSpPr/>
          <p:nvPr/>
        </p:nvSpPr>
        <p:spPr>
          <a:xfrm>
            <a:off x="3421626" y="5153179"/>
            <a:ext cx="5663381" cy="826628"/>
          </a:xfrm>
          <a:prstGeom prst="rect">
            <a:avLst/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Castellar" panose="020A0402060406010301" pitchFamily="18" charset="0"/>
              </a:rPr>
              <a:t>La app </a:t>
            </a:r>
            <a:r>
              <a:rPr lang="es-ES" sz="2400" b="1" cap="all" dirty="0">
                <a:solidFill>
                  <a:schemeClr val="bg1"/>
                </a:solidFill>
                <a:latin typeface="Castellar" panose="020A0402060406010301" pitchFamily="18" charset="0"/>
                <a:ea typeface="+mj-ea"/>
                <a:cs typeface="+mj-cs"/>
              </a:rPr>
              <a:t>para</a:t>
            </a:r>
            <a:r>
              <a:rPr lang="es-ES" sz="2400" dirty="0">
                <a:latin typeface="Castellar" panose="020A0402060406010301" pitchFamily="18" charset="0"/>
              </a:rPr>
              <a:t> disfruta el deporte</a:t>
            </a:r>
            <a:endParaRPr lang="ca-ES" sz="24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945 0.02107 L 0 -2.22222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AF2983B-6BC3-4990-9E7A-15C49C9E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72" y="1323293"/>
            <a:ext cx="3872532" cy="3283596"/>
          </a:xfrm>
          <a:prstGeom prst="rect">
            <a:avLst/>
          </a:prstGeom>
        </p:spPr>
      </p:pic>
      <p:sp>
        <p:nvSpPr>
          <p:cNvPr id="2" name="Subtítulo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jaboru10@gmail.com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741" y="1034107"/>
            <a:ext cx="5990252" cy="673365"/>
          </a:xfrm>
        </p:spPr>
        <p:txBody>
          <a:bodyPr rtlCol="0"/>
          <a:lstStyle/>
          <a:p>
            <a:pPr algn="ctr" rtl="0"/>
            <a:r>
              <a:rPr lang="es-ES" sz="8800" dirty="0">
                <a:latin typeface="Berlin Sans FB" panose="020E0602020502020306" pitchFamily="34" charset="0"/>
              </a:rPr>
              <a:t>FIN</a:t>
            </a:r>
            <a:endParaRPr lang="es-ES" sz="8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6EE6F5B-3315-4B25-B9F3-DCBC1F79E6F4}"/>
              </a:ext>
            </a:extLst>
          </p:cNvPr>
          <p:cNvSpPr/>
          <p:nvPr/>
        </p:nvSpPr>
        <p:spPr>
          <a:xfrm>
            <a:off x="6175529" y="1661033"/>
            <a:ext cx="2240683" cy="90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EC9407FE-1843-45FB-8218-BFD2BEE60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2319" y="5012635"/>
            <a:ext cx="4866219" cy="1220214"/>
          </a:xfrm>
        </p:spPr>
        <p:txBody>
          <a:bodyPr/>
          <a:lstStyle/>
          <a:p>
            <a:r>
              <a:rPr lang="es-ES" dirty="0"/>
              <a:t>JAVIER BOIX RUIZ</a:t>
            </a:r>
          </a:p>
          <a:p>
            <a:r>
              <a:rPr lang="es-ES" dirty="0"/>
              <a:t>Proyecto final Desarrollo de aplicaciones Web</a:t>
            </a:r>
          </a:p>
          <a:p>
            <a:r>
              <a:rPr lang="es-ES" dirty="0" err="1"/>
              <a:t>Ies</a:t>
            </a:r>
            <a:r>
              <a:rPr lang="es-ES" dirty="0"/>
              <a:t> Vicent Ferrer </a:t>
            </a:r>
            <a:r>
              <a:rPr lang="es-ES" dirty="0" err="1"/>
              <a:t>algemsí</a:t>
            </a:r>
            <a:endParaRPr lang="es-ES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6E853109-4F5E-4D5E-883A-8B22ED7F21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6667" b="16667"/>
          <a:stretch>
            <a:fillRect/>
          </a:stretch>
        </p:blipFill>
        <p:spPr>
          <a:xfrm>
            <a:off x="7201797" y="1323293"/>
            <a:ext cx="2871155" cy="2871155"/>
          </a:xfrm>
        </p:spPr>
      </p:pic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" y="768800"/>
            <a:ext cx="4937211" cy="838582"/>
          </a:xfrm>
        </p:spPr>
        <p:txBody>
          <a:bodyPr rtlCol="0"/>
          <a:lstStyle/>
          <a:p>
            <a:pPr algn="ctr" rtl="0"/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INDEX</a:t>
            </a:r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4" y="1292115"/>
            <a:ext cx="4151027" cy="4884848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800" dirty="0"/>
              <a:t>	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56C7D8-2656-4D3F-A607-815FF6E7EC59}"/>
              </a:ext>
            </a:extLst>
          </p:cNvPr>
          <p:cNvSpPr txBox="1"/>
          <p:nvPr/>
        </p:nvSpPr>
        <p:spPr>
          <a:xfrm>
            <a:off x="324464" y="1607382"/>
            <a:ext cx="6096000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MOTIVACIÓN.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OBJETIVOS.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PROCESO DE DESARROLLO.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TECNOLOGÍA UTILIZADA.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PROBLEMAS SURGIDOS 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Y</a:t>
            </a: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 SOLUCIONES.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PROPUESTAS DE MEJORA.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s-ES" sz="1800" dirty="0">
                <a:solidFill>
                  <a:srgbClr val="222222"/>
                </a:solidFill>
                <a:latin typeface="Arial" panose="020B0604020202020204" pitchFamily="34" charset="0"/>
              </a:rPr>
              <a:t>PRUEBA DE EJECUCIÓN.  </a:t>
            </a:r>
          </a:p>
          <a:p>
            <a:pPr>
              <a:defRPr/>
            </a:pPr>
            <a:br>
              <a:rPr lang="ca-ES" sz="18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ca-ES" sz="1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defRPr/>
            </a:pPr>
            <a:br>
              <a:rPr lang="ca-ES" sz="18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ca-ES" sz="1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defRPr/>
            </a:pPr>
            <a:endParaRPr lang="ca-ES" sz="1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E2D328FB-2E6E-4BA4-9BA6-1180860355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431" b="16431"/>
          <a:stretch>
            <a:fillRect/>
          </a:stretch>
        </p:blipFill>
        <p:spPr>
          <a:xfrm>
            <a:off x="5476171" y="986576"/>
            <a:ext cx="4884848" cy="4884848"/>
          </a:xfr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532E46A-36EF-4624-8680-E5C812349C69}"/>
              </a:ext>
            </a:extLst>
          </p:cNvPr>
          <p:cNvSpPr/>
          <p:nvPr/>
        </p:nvSpPr>
        <p:spPr>
          <a:xfrm>
            <a:off x="397592" y="6263851"/>
            <a:ext cx="1240708" cy="57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80EEC99-4942-4AED-8A7B-929FA7DEB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dirty="0"/>
              <a:t>EL PROYECTO CONSISTE EN CREAR UNA PLATAFORMA WEB QUE FACILITE LA CONEXIÓN ENTRE PERSONAS INTERESADAS EN PRACTICAR DEPORTE DE FORMA CONJUNTA.</a:t>
            </a:r>
          </a:p>
          <a:p>
            <a:r>
              <a:rPr lang="es-ES" sz="1800" dirty="0"/>
              <a:t> LA IDEA ES QUE LOS USUARIOS PUEDAN CREAR EVENTOS O "PARTIDAS" DE DEPORTE EN LA PLATAFORMA, Y QUE OTROS USUARIOS PUEDAN APUNTARSE A ELLOS.</a:t>
            </a:r>
          </a:p>
          <a:p>
            <a:r>
              <a:rPr lang="es-ES" sz="1800" dirty="0"/>
              <a:t> ADEMÁS, LA PLATAFORMA TAMBIÉN OFRECERÁ LA POSIBILIDAD DE GESTIONAR ESTOS EVENTOS DE FORMA SENCILLA.</a:t>
            </a:r>
            <a:endParaRPr lang="ca-ES" sz="1800" dirty="0"/>
          </a:p>
          <a:p>
            <a:endParaRPr lang="ca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075B5AF-ACC0-49C2-B93D-07BC9382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s-ES" noProof="0" smtClean="0"/>
              <a:pPr rtl="0"/>
              <a:t>3</a:t>
            </a:fld>
            <a:endParaRPr lang="es-ES" noProof="0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28888472-9562-4E34-8832-BA704D6A35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7881" b="17881"/>
          <a:stretch>
            <a:fillRect/>
          </a:stretch>
        </p:blipFill>
        <p:spPr/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F219292-AF58-4484-B1E1-9FDB3725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00063"/>
            <a:ext cx="4937125" cy="1325562"/>
          </a:xfrm>
        </p:spPr>
        <p:txBody>
          <a:bodyPr rtlCol="0"/>
          <a:lstStyle/>
          <a:p>
            <a:pPr algn="ctr" rtl="0"/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s-ES" sz="3200" dirty="0">
                <a:solidFill>
                  <a:srgbClr val="222222"/>
                </a:solidFill>
                <a:latin typeface="Arial" panose="020B0604020202020204" pitchFamily="34" charset="0"/>
              </a:rPr>
              <a:t>. Motivación</a:t>
            </a:r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CBDF22B-397B-41BF-9864-D68A1A316894}"/>
              </a:ext>
            </a:extLst>
          </p:cNvPr>
          <p:cNvSpPr/>
          <p:nvPr/>
        </p:nvSpPr>
        <p:spPr>
          <a:xfrm>
            <a:off x="397592" y="6263851"/>
            <a:ext cx="1240708" cy="57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686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751B784-57B6-460D-9EB2-6BB34571995E}"/>
              </a:ext>
            </a:extLst>
          </p:cNvPr>
          <p:cNvSpPr/>
          <p:nvPr/>
        </p:nvSpPr>
        <p:spPr>
          <a:xfrm>
            <a:off x="9951166" y="345717"/>
            <a:ext cx="1866285" cy="914400"/>
          </a:xfrm>
          <a:prstGeom prst="rect">
            <a:avLst/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D2799696-4CF1-4875-BCC3-A0A0EFEDFE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5483" r="15483"/>
          <a:stretch/>
        </p:blipFill>
        <p:spPr/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D5BA581-DEE7-4D65-A3E5-900AB57F957D}"/>
              </a:ext>
            </a:extLst>
          </p:cNvPr>
          <p:cNvSpPr/>
          <p:nvPr/>
        </p:nvSpPr>
        <p:spPr>
          <a:xfrm>
            <a:off x="6175529" y="645260"/>
            <a:ext cx="5800725" cy="54722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F406E5D5-F10A-4539-88D0-C5ECE5A9F37D}"/>
              </a:ext>
            </a:extLst>
          </p:cNvPr>
          <p:cNvSpPr txBox="1">
            <a:spLocks/>
          </p:cNvSpPr>
          <p:nvPr/>
        </p:nvSpPr>
        <p:spPr>
          <a:xfrm>
            <a:off x="6726055" y="2174517"/>
            <a:ext cx="491418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74930" indent="-28575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Gestión del perfil de un usuario </a:t>
            </a:r>
          </a:p>
          <a:p>
            <a:pPr marL="285750" marR="7493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Gestión de partidas</a:t>
            </a:r>
          </a:p>
          <a:p>
            <a:pPr marL="285750" marR="74930" indent="-28575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</a:rPr>
              <a:t>Gestion</a:t>
            </a:r>
            <a:r>
              <a:rPr lang="es-ES" dirty="0">
                <a:solidFill>
                  <a:schemeClr val="tx1"/>
                </a:solidFill>
              </a:rPr>
              <a:t> de datos sensibles por los </a:t>
            </a:r>
            <a:r>
              <a:rPr lang="es-ES" dirty="0" err="1">
                <a:solidFill>
                  <a:schemeClr val="tx1"/>
                </a:solidFill>
              </a:rPr>
              <a:t>superusuarios</a:t>
            </a:r>
            <a:endParaRPr lang="ca-ES" dirty="0">
              <a:solidFill>
                <a:schemeClr val="tx1"/>
              </a:solidFill>
            </a:endParaRPr>
          </a:p>
          <a:p>
            <a:pPr marR="7493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endParaRPr lang="ca-ES" sz="1800" kern="15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ca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5C23D8A-7C9F-4A35-B3A2-A9778DCB8BAF}"/>
              </a:ext>
            </a:extLst>
          </p:cNvPr>
          <p:cNvSpPr txBox="1">
            <a:spLocks/>
          </p:cNvSpPr>
          <p:nvPr/>
        </p:nvSpPr>
        <p:spPr>
          <a:xfrm>
            <a:off x="6544063" y="1559660"/>
            <a:ext cx="4937125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ii</a:t>
            </a:r>
            <a:r>
              <a:rPr lang="es-ES" sz="3200" dirty="0">
                <a:solidFill>
                  <a:srgbClr val="222222"/>
                </a:solidFill>
                <a:latin typeface="Arial" panose="020B0604020202020204" pitchFamily="34" charset="0"/>
              </a:rPr>
              <a:t>. Objetivos</a:t>
            </a:r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583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C1EBC3AB-DD6E-4067-9260-6B87E973B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38" y="1769516"/>
            <a:ext cx="1038513" cy="97155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5</a:t>
            </a:fld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es-ES" dirty="0"/>
              <a:t>DESARROLLAR LA IDEA</a:t>
            </a:r>
          </a:p>
        </p:txBody>
      </p:sp>
      <p:pic>
        <p:nvPicPr>
          <p:cNvPr id="85" name="Marcador de posición de imagen 84" descr="Engranaje simple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06358" y="2011943"/>
            <a:ext cx="502873" cy="502873"/>
          </a:xfrm>
        </p:spPr>
      </p:pic>
      <p:pic>
        <p:nvPicPr>
          <p:cNvPr id="83" name="Marcador de posición de imagen 82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1408734" y="1891400"/>
            <a:ext cx="970379" cy="727783"/>
          </a:xfr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46EEB183-939F-4949-B6C7-3D6D0900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solidFill>
                  <a:srgbClr val="222222"/>
                </a:solidFill>
                <a:latin typeface="Arial" panose="020B0604020202020204" pitchFamily="34" charset="0"/>
              </a:rPr>
              <a:t>III. Proceso de desarrollo</a:t>
            </a:r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113B2E2-C1EC-4BBB-A3D1-33DAA50961F4}"/>
              </a:ext>
            </a:extLst>
          </p:cNvPr>
          <p:cNvSpPr txBox="1">
            <a:spLocks/>
          </p:cNvSpPr>
          <p:nvPr/>
        </p:nvSpPr>
        <p:spPr>
          <a:xfrm>
            <a:off x="2429263" y="430945"/>
            <a:ext cx="4937125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pic>
        <p:nvPicPr>
          <p:cNvPr id="1026" name="Picture 2" descr="Gratis Persona Nadando En Un Cuerpo De Agua Foto de stock">
            <a:extLst>
              <a:ext uri="{FF2B5EF4-FFF2-40B4-BE49-F238E27FC236}">
                <a16:creationId xmlns:a16="http://schemas.microsoft.com/office/drawing/2014/main" id="{E27BAE93-9DAE-4975-AAD4-14EC16FFFAE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8" r="1207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arcador de contenido 6">
            <a:extLst>
              <a:ext uri="{FF2B5EF4-FFF2-40B4-BE49-F238E27FC236}">
                <a16:creationId xmlns:a16="http://schemas.microsoft.com/office/drawing/2014/main" id="{2BCAD4DF-AF24-45AB-8E25-92448A5AA186}"/>
              </a:ext>
            </a:extLst>
          </p:cNvPr>
          <p:cNvSpPr txBox="1">
            <a:spLocks/>
          </p:cNvSpPr>
          <p:nvPr/>
        </p:nvSpPr>
        <p:spPr>
          <a:xfrm>
            <a:off x="196165" y="5374263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DESARROLLAR Y CORREGIR ERRORES 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FE866F4-0C0C-4C98-818A-3D0D8D441EE7}"/>
              </a:ext>
            </a:extLst>
          </p:cNvPr>
          <p:cNvGrpSpPr/>
          <p:nvPr/>
        </p:nvGrpSpPr>
        <p:grpSpPr>
          <a:xfrm>
            <a:off x="1408735" y="4374043"/>
            <a:ext cx="1019175" cy="971550"/>
            <a:chOff x="1343201" y="3800786"/>
            <a:chExt cx="1019175" cy="97155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F1AEAFB-214A-40DC-8626-90B05BFF4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201" y="3800786"/>
              <a:ext cx="1019175" cy="971550"/>
            </a:xfrm>
            <a:prstGeom prst="rect">
              <a:avLst/>
            </a:prstGeom>
          </p:spPr>
        </p:pic>
        <p:pic>
          <p:nvPicPr>
            <p:cNvPr id="21" name="Marcador de posición de imagen 82">
              <a:extLst>
                <a:ext uri="{FF2B5EF4-FFF2-40B4-BE49-F238E27FC236}">
                  <a16:creationId xmlns:a16="http://schemas.microsoft.com/office/drawing/2014/main" id="{58CC3270-6A5D-4B07-AAC1-73A628DA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/>
          </p:blipFill>
          <p:spPr>
            <a:xfrm>
              <a:off x="1343201" y="3922669"/>
              <a:ext cx="970379" cy="727783"/>
            </a:xfrm>
            <a:prstGeom prst="rect">
              <a:avLst/>
            </a:prstGeom>
            <a:noFill/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DA2C5B88-38C6-43B9-9F6F-E72520E85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8505" y="4321654"/>
            <a:ext cx="1457325" cy="1076325"/>
          </a:xfrm>
          <a:prstGeom prst="rect">
            <a:avLst/>
          </a:prstGeom>
        </p:spPr>
      </p:pic>
      <p:sp>
        <p:nvSpPr>
          <p:cNvPr id="28" name="Marcador de contenido 6">
            <a:extLst>
              <a:ext uri="{FF2B5EF4-FFF2-40B4-BE49-F238E27FC236}">
                <a16:creationId xmlns:a16="http://schemas.microsoft.com/office/drawing/2014/main" id="{6CB75935-92EB-4F26-99DA-CEB4A22600D5}"/>
              </a:ext>
            </a:extLst>
          </p:cNvPr>
          <p:cNvSpPr txBox="1">
            <a:spLocks/>
          </p:cNvSpPr>
          <p:nvPr/>
        </p:nvSpPr>
        <p:spPr>
          <a:xfrm>
            <a:off x="8431843" y="2691179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PREPARAR EL STACK TECNOLOGICO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F133C0B0-CC00-43FE-9FAC-33C4FB117E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0569" y="4282991"/>
            <a:ext cx="1457325" cy="1076325"/>
          </a:xfrm>
          <a:prstGeom prst="rect">
            <a:avLst/>
          </a:prstGeom>
        </p:spPr>
      </p:pic>
      <p:pic>
        <p:nvPicPr>
          <p:cNvPr id="37" name="Marcador de posición de imagen 84">
            <a:extLst>
              <a:ext uri="{FF2B5EF4-FFF2-40B4-BE49-F238E27FC236}">
                <a16:creationId xmlns:a16="http://schemas.microsoft.com/office/drawing/2014/main" id="{FDFAA0B8-541B-43C6-9877-B75B0867FC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/>
        </p:blipFill>
        <p:spPr>
          <a:xfrm>
            <a:off x="1697999" y="4589614"/>
            <a:ext cx="502873" cy="502873"/>
          </a:xfrm>
          <a:prstGeom prst="rect">
            <a:avLst/>
          </a:prstGeom>
          <a:noFill/>
        </p:spPr>
      </p:pic>
      <p:sp>
        <p:nvSpPr>
          <p:cNvPr id="40" name="Marcador de contenido 6">
            <a:extLst>
              <a:ext uri="{FF2B5EF4-FFF2-40B4-BE49-F238E27FC236}">
                <a16:creationId xmlns:a16="http://schemas.microsoft.com/office/drawing/2014/main" id="{A41D0221-877C-4415-AEF6-227A69DB3CD4}"/>
              </a:ext>
            </a:extLst>
          </p:cNvPr>
          <p:cNvSpPr txBox="1">
            <a:spLocks/>
          </p:cNvSpPr>
          <p:nvPr/>
        </p:nvSpPr>
        <p:spPr>
          <a:xfrm>
            <a:off x="8462627" y="5397979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DOCUMENTAR </a:t>
            </a:r>
          </a:p>
        </p:txBody>
      </p:sp>
      <p:pic>
        <p:nvPicPr>
          <p:cNvPr id="41" name="Marcador de posición de imagen 84">
            <a:extLst>
              <a:ext uri="{FF2B5EF4-FFF2-40B4-BE49-F238E27FC236}">
                <a16:creationId xmlns:a16="http://schemas.microsoft.com/office/drawing/2014/main" id="{C73CE787-94CD-44C8-BF25-63F8147585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/>
        </p:blipFill>
        <p:spPr>
          <a:xfrm>
            <a:off x="10062687" y="4495926"/>
            <a:ext cx="567652" cy="576663"/>
          </a:xfrm>
          <a:prstGeom prst="rect">
            <a:avLst/>
          </a:prstGeom>
          <a:noFill/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E2068D24-0C8E-4311-AD01-A6BF5EE37E4E}"/>
              </a:ext>
            </a:extLst>
          </p:cNvPr>
          <p:cNvSpPr/>
          <p:nvPr/>
        </p:nvSpPr>
        <p:spPr>
          <a:xfrm>
            <a:off x="160882" y="6145096"/>
            <a:ext cx="1866285" cy="61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ipse 24">
            <a:extLst>
              <a:ext uri="{FF2B5EF4-FFF2-40B4-BE49-F238E27FC236}">
                <a16:creationId xmlns:a16="http://schemas.microsoft.com/office/drawing/2014/main" id="{81508A34-BB1B-4AE7-8444-673519A0767A}"/>
              </a:ext>
            </a:extLst>
          </p:cNvPr>
          <p:cNvSpPr/>
          <p:nvPr/>
        </p:nvSpPr>
        <p:spPr>
          <a:xfrm>
            <a:off x="480713" y="547261"/>
            <a:ext cx="6445114" cy="57634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43F18C8-DA0B-4DC9-A976-DB2F19527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80" y="1652593"/>
            <a:ext cx="7635041" cy="5205407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9F11E80D-00E7-4793-8383-A08E512AF50A}"/>
              </a:ext>
            </a:extLst>
          </p:cNvPr>
          <p:cNvSpPr/>
          <p:nvPr/>
        </p:nvSpPr>
        <p:spPr>
          <a:xfrm>
            <a:off x="10030440" y="441994"/>
            <a:ext cx="1866285" cy="914400"/>
          </a:xfrm>
          <a:prstGeom prst="rect">
            <a:avLst/>
          </a:prstGeom>
          <a:solidFill>
            <a:srgbClr val="B26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1C0AA77-F39D-4409-8652-299248B19337}"/>
              </a:ext>
            </a:extLst>
          </p:cNvPr>
          <p:cNvSpPr txBox="1">
            <a:spLocks/>
          </p:cNvSpPr>
          <p:nvPr/>
        </p:nvSpPr>
        <p:spPr>
          <a:xfrm>
            <a:off x="5795107" y="520831"/>
            <a:ext cx="6101618" cy="158812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IV. Tecnología utilizada</a:t>
            </a:r>
            <a:r>
              <a:rPr lang="es-ES" dirty="0"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4067FCAB-F67A-4A6B-B4A6-5A13ABD1F3D4}"/>
              </a:ext>
            </a:extLst>
          </p:cNvPr>
          <p:cNvSpPr txBox="1">
            <a:spLocks/>
          </p:cNvSpPr>
          <p:nvPr/>
        </p:nvSpPr>
        <p:spPr>
          <a:xfrm>
            <a:off x="7183247" y="1936928"/>
            <a:ext cx="500875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La tecnología es una parte fundamental de cualquier proyecto web.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 La elección de las herramientas adecuadas puede marcar la diferencia. En este apartado, se presenta una introducción a las tecnologías utilizada en esta aplicación</a:t>
            </a: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4EC4B2ED-91AC-484F-9DEF-5F3B8DB41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7164"/>
            <a:ext cx="6055859" cy="1314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V. Problemas surgidos Y soluciones.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934" y="2730989"/>
            <a:ext cx="4074002" cy="617915"/>
          </a:xfrm>
        </p:spPr>
        <p:txBody>
          <a:bodyPr rtlCol="0"/>
          <a:lstStyle/>
          <a:p>
            <a:pPr algn="l" rtl="0"/>
            <a:r>
              <a:rPr lang="es-ES" sz="1600" dirty="0"/>
              <a:t>DIFICULTAD EN EL DESARROLLO CON NUEVAS HERRARMIENTAS Y TECNOLOGIA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0882" y="1903728"/>
            <a:ext cx="4594054" cy="495389"/>
          </a:xfrm>
        </p:spPr>
        <p:txBody>
          <a:bodyPr rtlCol="0"/>
          <a:lstStyle/>
          <a:p>
            <a:pPr rtl="0"/>
            <a:r>
              <a:rPr lang="es-ES" dirty="0"/>
              <a:t>CONTEXTO EN EL MARCO DE DESARROLLO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161491" y="4621166"/>
            <a:ext cx="4074002" cy="1832887"/>
          </a:xfrm>
        </p:spPr>
        <p:txBody>
          <a:bodyPr rtlCol="0"/>
          <a:lstStyle/>
          <a:p>
            <a:pPr rtl="0"/>
            <a:r>
              <a:rPr lang="es-ES" dirty="0"/>
              <a:t>DESPLEGABLES QUE SE INTERCONECTAN Y MUESTRAN REULTADOS SEGÚN LA ELECCION DEL INICIAL</a:t>
            </a:r>
            <a:endParaRPr lang="es-ES" sz="1600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es-ES" dirty="0"/>
              <a:t>CARGAS DINAMICAS DE ELEMENTOS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F939E38-F292-48DE-BC96-69D9D70CACEF}"/>
              </a:ext>
            </a:extLst>
          </p:cNvPr>
          <p:cNvSpPr/>
          <p:nvPr/>
        </p:nvSpPr>
        <p:spPr>
          <a:xfrm>
            <a:off x="160882" y="6145096"/>
            <a:ext cx="1866285" cy="61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BB5A2CA-0866-4393-A8F1-F01B276AE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77"/>
          <a:stretch/>
        </p:blipFill>
        <p:spPr>
          <a:xfrm>
            <a:off x="5827406" y="2678324"/>
            <a:ext cx="6196940" cy="1133023"/>
          </a:xfrm>
          <a:prstGeom prst="rect">
            <a:avLst/>
          </a:prstGeom>
        </p:spPr>
      </p:pic>
      <p:sp>
        <p:nvSpPr>
          <p:cNvPr id="20" name="Marcador de contenido 7">
            <a:extLst>
              <a:ext uri="{FF2B5EF4-FFF2-40B4-BE49-F238E27FC236}">
                <a16:creationId xmlns:a16="http://schemas.microsoft.com/office/drawing/2014/main" id="{3572EF3E-92E9-40BE-AA3A-26052AAD361C}"/>
              </a:ext>
            </a:extLst>
          </p:cNvPr>
          <p:cNvSpPr txBox="1">
            <a:spLocks/>
          </p:cNvSpPr>
          <p:nvPr/>
        </p:nvSpPr>
        <p:spPr>
          <a:xfrm>
            <a:off x="7161491" y="2678324"/>
            <a:ext cx="4074002" cy="18328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AJUSTAR EL TAMAÑO Y PROPIEDADES AL TIEMPO DISPONIBLE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80CF2B0-8572-43AB-85EC-D2FF261E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644" y="2625004"/>
            <a:ext cx="1143000" cy="1314450"/>
          </a:xfrm>
          <a:prstGeom prst="rect">
            <a:avLst/>
          </a:prstGeom>
        </p:spPr>
      </p:pic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83624520-3A84-4224-8814-93478A2D8C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/>
          <a:srcRect l="131" r="131"/>
          <a:stretch>
            <a:fillRect/>
          </a:stretch>
        </p:blipFill>
        <p:spPr>
          <a:xfrm>
            <a:off x="6168324" y="2967170"/>
            <a:ext cx="605487" cy="605487"/>
          </a:xfr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5E49D3B-1AC4-441E-AFCB-7869DF584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952" y="4852976"/>
            <a:ext cx="716336" cy="716336"/>
          </a:xfrm>
          <a:prstGeom prst="rect">
            <a:avLst/>
          </a:prstGeom>
        </p:spPr>
      </p:pic>
      <p:pic>
        <p:nvPicPr>
          <p:cNvPr id="41" name="Marcador de posición de imagen 40">
            <a:extLst>
              <a:ext uri="{FF2B5EF4-FFF2-40B4-BE49-F238E27FC236}">
                <a16:creationId xmlns:a16="http://schemas.microsoft.com/office/drawing/2014/main" id="{BB6C01DA-7351-4678-B84E-723983861E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sz="3200" dirty="0">
                <a:solidFill>
                  <a:srgbClr val="222222"/>
                </a:solidFill>
                <a:latin typeface="Arial" panose="020B0604020202020204" pitchFamily="34" charset="0"/>
              </a:rPr>
              <a:t>vi. Propuestas de mejora.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/>
              <a:t>Invertir en una interfaz mas trabaja para que sea mas atractiva</a:t>
            </a:r>
          </a:p>
          <a:p>
            <a:pPr rtl="0"/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es-ES" sz="1800" b="0" i="0" u="none" strike="noStrike" baseline="0" dirty="0">
                <a:solidFill>
                  <a:srgbClr val="000000"/>
                </a:solidFill>
              </a:rPr>
              <a:t>Vistas más atractivas </a:t>
            </a:r>
            <a:endParaRPr lang="es-ES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es-ES" dirty="0"/>
              <a:t>Posibilidad de borrase de una partida si no se va a asistir</a:t>
            </a:r>
          </a:p>
          <a:p>
            <a:pPr rtl="0"/>
            <a:endParaRPr lang="es-E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77853" y="3539268"/>
            <a:ext cx="2718147" cy="495389"/>
          </a:xfrm>
        </p:spPr>
        <p:txBody>
          <a:bodyPr rtlCol="0"/>
          <a:lstStyle/>
          <a:p>
            <a:pPr rtl="0"/>
            <a:r>
              <a:rPr lang="es-ES" sz="1800" b="0" i="0" u="none" strike="noStrike" baseline="0" dirty="0">
                <a:solidFill>
                  <a:srgbClr val="000000"/>
                </a:solidFill>
              </a:rPr>
              <a:t>Cancelar la asistencia a una partida </a:t>
            </a:r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es-ES" dirty="0"/>
              <a:t>Poder comunicarse entre los participantes de una partida</a:t>
            </a:r>
          </a:p>
          <a:p>
            <a:pPr rtl="0"/>
            <a:endParaRPr lang="es-ES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es-ES" sz="1800" b="0" i="0" u="none" strike="noStrike" baseline="0" dirty="0">
                <a:solidFill>
                  <a:srgbClr val="000000"/>
                </a:solidFill>
              </a:rPr>
              <a:t>chat para una partida </a:t>
            </a:r>
            <a:endParaRPr lang="es-ES" dirty="0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es-ES" dirty="0"/>
              <a:t>Recordatorios de los eventos próximos y nuevas partidas que te puedan interesar.</a:t>
            </a:r>
          </a:p>
          <a:p>
            <a:pPr rtl="0"/>
            <a:endParaRPr lang="es-ES" dirty="0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es-ES" dirty="0"/>
              <a:t>Confirmaciones de partidas por mail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C73C566-286F-400A-8E15-C6642818605B}"/>
              </a:ext>
            </a:extLst>
          </p:cNvPr>
          <p:cNvSpPr/>
          <p:nvPr/>
        </p:nvSpPr>
        <p:spPr>
          <a:xfrm>
            <a:off x="160882" y="6145096"/>
            <a:ext cx="1866285" cy="61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4098" name="Picture 2" descr="crear iconos online">
            <a:extLst>
              <a:ext uri="{FF2B5EF4-FFF2-40B4-BE49-F238E27FC236}">
                <a16:creationId xmlns:a16="http://schemas.microsoft.com/office/drawing/2014/main" id="{BD6382E2-2125-45E4-96E8-BA2E9695C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57" y="2170845"/>
            <a:ext cx="1274681" cy="83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7081CF92-1F63-4A31-933B-90B118323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4185637" y="2083954"/>
            <a:ext cx="1011639" cy="1011639"/>
          </a:xfrm>
        </p:spPr>
      </p:pic>
      <p:pic>
        <p:nvPicPr>
          <p:cNvPr id="26" name="Marcador de posición de imagen 25">
            <a:extLst>
              <a:ext uri="{FF2B5EF4-FFF2-40B4-BE49-F238E27FC236}">
                <a16:creationId xmlns:a16="http://schemas.microsoft.com/office/drawing/2014/main" id="{699572FD-FDE4-482B-BB1C-8B687A8F77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>
            <a:fillRect/>
          </a:stretch>
        </p:blipFill>
        <p:spPr>
          <a:xfrm>
            <a:off x="6994725" y="2014140"/>
            <a:ext cx="1113740" cy="1113740"/>
          </a:xfrm>
        </p:spPr>
      </p:pic>
      <p:pic>
        <p:nvPicPr>
          <p:cNvPr id="30" name="Marcador de posición de imagen 29">
            <a:extLst>
              <a:ext uri="{FF2B5EF4-FFF2-40B4-BE49-F238E27FC236}">
                <a16:creationId xmlns:a16="http://schemas.microsoft.com/office/drawing/2014/main" id="{20E010CB-A29A-46AA-A446-74472792F6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/>
          <a:stretch>
            <a:fillRect/>
          </a:stretch>
        </p:blipFill>
        <p:spPr>
          <a:xfrm>
            <a:off x="9905914" y="2170845"/>
            <a:ext cx="920336" cy="920336"/>
          </a:xfrm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80EEC99-4942-4AED-8A7B-929FA7DEB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 continuación vamos a echar un vistazo a la aplicación y veremos algo de código!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075B5AF-ACC0-49C2-B93D-07BC9382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s-ES" noProof="0" smtClean="0"/>
              <a:pPr rtl="0"/>
              <a:t>9</a:t>
            </a:fld>
            <a:endParaRPr lang="es-ES" noProof="0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28888472-9562-4E34-8832-BA704D6A35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7881" b="17881"/>
          <a:stretch>
            <a:fillRect/>
          </a:stretch>
        </p:blipFill>
        <p:spPr/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B6BF8697-F68D-4A5B-B543-4B08E1BC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85" y="256999"/>
            <a:ext cx="6006160" cy="1325563"/>
          </a:xfrm>
        </p:spPr>
        <p:txBody>
          <a:bodyPr/>
          <a:lstStyle/>
          <a:p>
            <a:r>
              <a:rPr lang="ca-ES" dirty="0">
                <a:solidFill>
                  <a:srgbClr val="222222"/>
                </a:solidFill>
                <a:latin typeface="Arial" panose="020B0604020202020204" pitchFamily="34" charset="0"/>
              </a:rPr>
              <a:t>vii. </a:t>
            </a:r>
            <a:r>
              <a:rPr lang="ca-ES" dirty="0" err="1">
                <a:solidFill>
                  <a:srgbClr val="222222"/>
                </a:solidFill>
                <a:latin typeface="Arial" panose="020B0604020202020204" pitchFamily="34" charset="0"/>
              </a:rPr>
              <a:t>Prueba</a:t>
            </a:r>
            <a:r>
              <a:rPr lang="ca-ES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ejecución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E6ECD1F-F8C6-4846-83C6-A4AC4C926E05}"/>
              </a:ext>
            </a:extLst>
          </p:cNvPr>
          <p:cNvSpPr/>
          <p:nvPr/>
        </p:nvSpPr>
        <p:spPr>
          <a:xfrm>
            <a:off x="160882" y="6145096"/>
            <a:ext cx="1866285" cy="61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236652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54_TF88997677" id="{C6633013-2D6A-4648-8456-56931BDE104F}" vid="{94968B9F-3DB7-4826-9FAD-B79FD7CFEF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D08007-B5F0-4B81-8CE1-43AFAA162C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FCA88F-1E96-47BA-9B15-D836743B34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D11C4-B5F9-44C2-913E-1DC5DF789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rosa suite</Template>
  <TotalTime>399</TotalTime>
  <Words>360</Words>
  <Application>Microsoft Office PowerPoint</Application>
  <PresentationFormat>Panorámica</PresentationFormat>
  <Paragraphs>68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Berlin Sans FB</vt:lpstr>
      <vt:lpstr>Calibri</vt:lpstr>
      <vt:lpstr>Castellar</vt:lpstr>
      <vt:lpstr>Corbel</vt:lpstr>
      <vt:lpstr>Wingdings</vt:lpstr>
      <vt:lpstr>Tema de Office</vt:lpstr>
      <vt:lpstr>Presentación de PowerPoint</vt:lpstr>
      <vt:lpstr>INDEX  </vt:lpstr>
      <vt:lpstr>I. Motivación  </vt:lpstr>
      <vt:lpstr>Presentación de PowerPoint</vt:lpstr>
      <vt:lpstr>III. Proceso de desarrollo</vt:lpstr>
      <vt:lpstr>Presentación de PowerPoint</vt:lpstr>
      <vt:lpstr>V. Problemas surgidos Y soluciones.</vt:lpstr>
      <vt:lpstr>vi. Propuestas de mejora.</vt:lpstr>
      <vt:lpstr>vii. Prueba de ejecución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javi boix ruiz</dc:creator>
  <cp:lastModifiedBy>javi boix ruiz</cp:lastModifiedBy>
  <cp:revision>25</cp:revision>
  <dcterms:created xsi:type="dcterms:W3CDTF">2022-12-12T17:33:07Z</dcterms:created>
  <dcterms:modified xsi:type="dcterms:W3CDTF">2022-12-14T10:20:31Z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